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3" r:id="rId4"/>
    <p:sldId id="262" r:id="rId5"/>
    <p:sldId id="272" r:id="rId6"/>
    <p:sldId id="273" r:id="rId7"/>
    <p:sldId id="274" r:id="rId8"/>
    <p:sldId id="266" r:id="rId9"/>
    <p:sldId id="267" r:id="rId10"/>
    <p:sldId id="268" r:id="rId11"/>
    <p:sldId id="275" r:id="rId12"/>
    <p:sldId id="269" r:id="rId13"/>
    <p:sldId id="270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C18BB1-BC4D-E449-9308-B613DF3CAAE9}" v="537" dt="2025-03-23T09:47:29.493"/>
    <p1510:client id="{B228B8A8-2DF8-C837-78FE-790DCFDE2600}" v="117" dt="2025-03-23T09:44:32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/>
    <p:restoredTop sz="94694"/>
  </p:normalViewPr>
  <p:slideViewPr>
    <p:cSldViewPr snapToGrid="0">
      <p:cViewPr varScale="1">
        <p:scale>
          <a:sx n="118" d="100"/>
          <a:sy n="118" d="100"/>
        </p:scale>
        <p:origin x="248" y="936"/>
      </p:cViewPr>
      <p:guideLst/>
    </p:cSldViewPr>
  </p:slideViewPr>
  <p:notesTextViewPr>
    <p:cViewPr>
      <p:scale>
        <a:sx n="160" d="100"/>
        <a:sy n="16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47B4B-B455-0047-876F-043A4E5D82AA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77758-2AE1-0B48-B65A-E1175316012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2423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Sample</a:t>
            </a:r>
            <a:r>
              <a:rPr lang="pl-PL" dirty="0"/>
              <a:t> </a:t>
            </a:r>
            <a:r>
              <a:rPr lang="pl-PL" dirty="0" err="1"/>
              <a:t>players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7758-2AE1-0B48-B65A-E1175316012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242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Knowledge </a:t>
            </a:r>
            <a:r>
              <a:rPr lang="pl-PL" dirty="0" err="1"/>
              <a:t>base</a:t>
            </a:r>
            <a:r>
              <a:rPr lang="pl-PL" dirty="0"/>
              <a:t> </a:t>
            </a:r>
            <a:r>
              <a:rPr lang="pl-PL" dirty="0" err="1"/>
              <a:t>connected</a:t>
            </a:r>
            <a:r>
              <a:rPr lang="pl-PL" dirty="0"/>
              <a:t> with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other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7758-2AE1-0B48-B65A-E1175316012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444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7758-2AE1-0B48-B65A-E1175316012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967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400" dirty="0"/>
              <a:t>Business model</a:t>
            </a:r>
            <a:r>
              <a:rPr lang="pl-PL" dirty="0"/>
              <a:t> as a </a:t>
            </a:r>
            <a:r>
              <a:rPr lang="pl-PL" dirty="0" err="1"/>
              <a:t>precusor</a:t>
            </a:r>
            <a:r>
              <a:rPr lang="pl-PL" dirty="0"/>
              <a:t> to </a:t>
            </a:r>
            <a:r>
              <a:rPr lang="pl-PL" dirty="0" err="1"/>
              <a:t>creating</a:t>
            </a:r>
            <a:r>
              <a:rPr lang="pl-PL" dirty="0"/>
              <a:t> 2d </a:t>
            </a:r>
            <a:r>
              <a:rPr lang="pl-PL" dirty="0" err="1"/>
              <a:t>vanilla</a:t>
            </a:r>
            <a:r>
              <a:rPr lang="pl-PL" dirty="0"/>
              <a:t> NPC </a:t>
            </a:r>
            <a:r>
              <a:rPr lang="pl-PL" dirty="0" err="1"/>
              <a:t>games</a:t>
            </a:r>
            <a:r>
              <a:rPr lang="pl-PL" dirty="0"/>
              <a:t> and </a:t>
            </a:r>
            <a:r>
              <a:rPr lang="pl-PL" dirty="0" err="1"/>
              <a:t>develop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 for </a:t>
            </a:r>
            <a:r>
              <a:rPr lang="pl-PL" dirty="0" err="1"/>
              <a:t>others</a:t>
            </a:r>
            <a:r>
              <a:rPr lang="pl-PL" dirty="0"/>
              <a:t> to </a:t>
            </a:r>
            <a:r>
              <a:rPr lang="pl-PL" dirty="0" err="1"/>
              <a:t>use</a:t>
            </a:r>
            <a:endParaRPr lang="pl-PL" dirty="0"/>
          </a:p>
          <a:p>
            <a:endParaRPr lang="pl-PL" dirty="0"/>
          </a:p>
          <a:p>
            <a:r>
              <a:rPr lang="pl-PL" dirty="0"/>
              <a:t>No real and </a:t>
            </a:r>
            <a:r>
              <a:rPr lang="pl-PL" dirty="0" err="1"/>
              <a:t>exsiting</a:t>
            </a:r>
            <a:r>
              <a:rPr lang="pl-PL" dirty="0"/>
              <a:t> </a:t>
            </a:r>
            <a:r>
              <a:rPr lang="pl-PL" dirty="0" err="1"/>
              <a:t>competition</a:t>
            </a:r>
            <a:r>
              <a:rPr lang="pl-PL" dirty="0"/>
              <a:t> in </a:t>
            </a:r>
            <a:r>
              <a:rPr lang="pl-PL" dirty="0" err="1"/>
              <a:t>production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stardev</a:t>
            </a:r>
            <a:r>
              <a:rPr lang="pl-PL" dirty="0"/>
              <a:t> </a:t>
            </a:r>
            <a:r>
              <a:rPr lang="pl-PL" dirty="0" err="1"/>
              <a:t>valley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amazing</a:t>
            </a:r>
            <a:r>
              <a:rPr lang="pl-PL" dirty="0"/>
              <a:t> NPC system </a:t>
            </a:r>
            <a:r>
              <a:rPr lang="pl-PL" dirty="0" err="1"/>
              <a:t>extended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logci</a:t>
            </a:r>
            <a:r>
              <a:rPr lang="pl-PL" dirty="0"/>
              <a:t> by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7758-2AE1-0B48-B65A-E1175316012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2732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B69C4-2AB2-C5B7-D7CC-7485E68A2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77A708E-F0CB-E17E-A40E-2C4162B7C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E52349D-9666-6029-22BF-C14A0BF21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400" dirty="0"/>
              <a:t>Business model</a:t>
            </a:r>
            <a:r>
              <a:rPr lang="pl-PL" dirty="0"/>
              <a:t> as a </a:t>
            </a:r>
            <a:r>
              <a:rPr lang="pl-PL" dirty="0" err="1"/>
              <a:t>precusor</a:t>
            </a:r>
            <a:r>
              <a:rPr lang="pl-PL" dirty="0"/>
              <a:t> to </a:t>
            </a:r>
            <a:r>
              <a:rPr lang="pl-PL" dirty="0" err="1"/>
              <a:t>creating</a:t>
            </a:r>
            <a:r>
              <a:rPr lang="pl-PL" dirty="0"/>
              <a:t> 2d </a:t>
            </a:r>
            <a:r>
              <a:rPr lang="pl-PL" dirty="0" err="1"/>
              <a:t>vanilla</a:t>
            </a:r>
            <a:r>
              <a:rPr lang="pl-PL" dirty="0"/>
              <a:t> NPC </a:t>
            </a:r>
            <a:r>
              <a:rPr lang="pl-PL" dirty="0" err="1"/>
              <a:t>games</a:t>
            </a:r>
            <a:r>
              <a:rPr lang="pl-PL" dirty="0"/>
              <a:t> and </a:t>
            </a:r>
            <a:r>
              <a:rPr lang="pl-PL" dirty="0" err="1"/>
              <a:t>develop</a:t>
            </a:r>
            <a:r>
              <a:rPr lang="pl-PL" dirty="0"/>
              <a:t> </a:t>
            </a:r>
            <a:r>
              <a:rPr lang="pl-PL" dirty="0" err="1"/>
              <a:t>framework</a:t>
            </a:r>
            <a:r>
              <a:rPr lang="pl-PL" dirty="0"/>
              <a:t> for </a:t>
            </a:r>
            <a:r>
              <a:rPr lang="pl-PL" dirty="0" err="1"/>
              <a:t>others</a:t>
            </a:r>
            <a:r>
              <a:rPr lang="pl-PL" dirty="0"/>
              <a:t> to </a:t>
            </a:r>
            <a:r>
              <a:rPr lang="pl-PL" dirty="0" err="1"/>
              <a:t>use</a:t>
            </a:r>
            <a:endParaRPr lang="pl-PL" dirty="0"/>
          </a:p>
          <a:p>
            <a:endParaRPr lang="pl-PL" dirty="0"/>
          </a:p>
          <a:p>
            <a:r>
              <a:rPr lang="pl-PL" dirty="0"/>
              <a:t>No real and </a:t>
            </a:r>
            <a:r>
              <a:rPr lang="pl-PL" dirty="0" err="1"/>
              <a:t>exsiting</a:t>
            </a:r>
            <a:r>
              <a:rPr lang="pl-PL" dirty="0"/>
              <a:t> </a:t>
            </a:r>
            <a:r>
              <a:rPr lang="pl-PL" dirty="0" err="1"/>
              <a:t>competition</a:t>
            </a:r>
            <a:r>
              <a:rPr lang="pl-PL" dirty="0"/>
              <a:t> in </a:t>
            </a:r>
            <a:r>
              <a:rPr lang="pl-PL" dirty="0" err="1"/>
              <a:t>production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stardev</a:t>
            </a:r>
            <a:r>
              <a:rPr lang="pl-PL" dirty="0"/>
              <a:t> </a:t>
            </a:r>
            <a:r>
              <a:rPr lang="pl-PL" dirty="0" err="1"/>
              <a:t>valley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already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amazing</a:t>
            </a:r>
            <a:r>
              <a:rPr lang="pl-PL" dirty="0"/>
              <a:t> NPC system </a:t>
            </a:r>
            <a:r>
              <a:rPr lang="pl-PL" dirty="0" err="1"/>
              <a:t>extended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logci</a:t>
            </a:r>
            <a:r>
              <a:rPr lang="pl-PL" dirty="0"/>
              <a:t> by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?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B3CD9EF-FBC8-83D8-B579-ABBECFBFC2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77758-2AE1-0B48-B65A-E11753160124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090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4AC40-1E07-67AC-109F-4780F2B48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D90EE51-0E7C-6C9D-2F4F-48A9A3905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E158AAB-2191-E384-5795-30DFF4BC6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22879D4-56E8-DCE8-92B6-4DA16B31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EC0ECB-00F6-686E-2644-3020BA8D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1334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2B23C2-D2AE-D838-7BB7-8B67B8D7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4D3C731-568C-208D-6474-8BC8A985B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1DF1ACE-C1E0-6A48-4A16-BA171471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636D44-505F-8B04-90CF-193AD235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9A615D3-808C-EFE0-2E43-4AC7E98D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626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039302F9-0A1D-7272-69DE-B3A43B27F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4A2B11F-BEC8-D8F1-89BC-F37BE209C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DADA57-8D5B-2802-6F3A-908D8A957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F68AC82-31F6-6D07-8705-DD249AA7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F52E8FB-27DB-71F5-A809-B49B2F7D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990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8B7559-B71A-4F18-AB65-0DA69A82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6582FD-FD19-CDEE-30D6-BD9E98176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5EE4E9C-75D2-0DDF-BA13-138028A4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1169468-153E-434A-2F9A-4832695F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A3FF5D6-D3F9-4F22-A9EC-11DBE42D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40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C08FA3-60D0-90D2-E475-077C8007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1123165-4B85-94DF-ACFF-EDDE2BD27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4F1C2CB-4022-7718-F466-A55CE493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AA8C345-6D5A-B8DE-6D2F-D479382B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A41FDA6-2F02-2844-F085-4EF1C501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013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E1AEEA-2D57-2EF4-49CD-FA51D674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250C51-E699-27DB-905F-621B241209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F617E13-288B-3E15-3A0E-75B46B2E4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EA40659-1BD1-E710-E4EC-AFB0E433C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7D9A551-8D09-3B13-C2DB-904E7A40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87A2022-5D50-D6DD-86E3-F6CBA8CD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689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7584A7-2C2C-1EA7-9164-927E84868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C0DA17E-0C56-318B-80A9-041B00352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14E6CA26-46B0-5B7C-6C1D-C848D46DD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333BEE2-F117-1B3C-D554-D1F3094BD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B0B45D6-B267-8355-C7EA-702E445D9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23B58A2-810A-053F-53D3-C149896B0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5E101685-BF68-A325-BB62-6024E0E5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1F91CF3-FC93-9AF0-9495-01238BDF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191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E8AD74-0155-32A2-41E4-85B34844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B380A70-1F4C-B2E8-DAEF-BDDDE3FE2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94E54B69-0292-5EDB-E6F7-3D08D74B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C194A15-18C6-F8A3-FD60-1AF48E3F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223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E95DFD4-3453-0180-3808-396E3E601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4DA227D-6113-1DF8-819B-6CE907763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89F37D9-4D79-32B8-EBC2-97101004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627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05F09F-A2F2-3561-9261-54A414298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69EF89-2080-2D25-2F2F-1E63C8939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76919C5-1921-43C6-B41D-8E749B853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6FBFB17-5E43-09BE-EDDD-2F64C0CA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9DF9AEE-520D-1E02-2F3B-0AACD35B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EAD26D6-5428-0AF2-4A44-D5C9C8BB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030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7031CC-9ED0-B9CF-0721-5A76E488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496D8B05-EE9F-6F59-B0A8-8264828E5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3F3451B-1FCB-4997-37DA-88F5BAD30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EC287DF-64A1-2EEA-46ED-25A81C1C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D868AA7-3389-3A79-D891-B77A5FD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67A7B48-AECA-CE20-78D2-0C83B6A2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0580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8DE926D-9CFF-D445-5C2C-EFC23EC5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34A7D96-E6EE-2159-C4E8-272840545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6833B51-4531-9889-880F-3E1908892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C0AD82-F51E-004A-9D2C-7B275B1772FF}" type="datetimeFigureOut">
              <a:rPr lang="pl-PL" smtClean="0"/>
              <a:t>23.03.2025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E9A6694-2A09-AFC3-2116-E49DB7A78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0A98F00-F696-BDF3-6E6A-1CDB1DCB0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3499CB-E772-484B-A8EF-948A0B3C59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456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EF9ADE2C-A36D-8A1C-2EBE-C6A48781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A3DAA4F-F4CE-E5A9-669F-A3B2F3707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520" y="392189"/>
            <a:ext cx="11370958" cy="2411788"/>
          </a:xfrm>
        </p:spPr>
        <p:txBody>
          <a:bodyPr>
            <a:noAutofit/>
          </a:bodyPr>
          <a:lstStyle/>
          <a:p>
            <a:r>
              <a:rPr lang="pl-PL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CARROTLY TOWN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8A64BDF-4DB4-F85A-E431-4B180E2C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23" y="4054024"/>
            <a:ext cx="10918951" cy="1655762"/>
          </a:xfrm>
        </p:spPr>
        <p:txBody>
          <a:bodyPr>
            <a:noAutofit/>
          </a:bodyPr>
          <a:lstStyle/>
          <a:p>
            <a:r>
              <a:rPr lang="pl-PL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</a:rPr>
              <a:t>AI </a:t>
            </a:r>
            <a:r>
              <a:rPr lang="pl-PL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</a:rPr>
              <a:t>powered</a:t>
            </a:r>
            <a:r>
              <a:rPr lang="pl-PL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</a:rPr>
              <a:t> NPC and </a:t>
            </a:r>
            <a:r>
              <a:rPr lang="pl-PL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</a:rPr>
              <a:t>Enviornment</a:t>
            </a:r>
            <a:endParaRPr lang="pl-PL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Pixeloid Sans" panose="020B0609000000000000" pitchFamily="49" charset="0"/>
              <a:ea typeface="Pixeloid Sans" panose="020B0609000000000000" pitchFamily="49" charset="0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394B1F8-5757-4C9B-CC75-B14A7002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3866" y="1389437"/>
            <a:ext cx="589617" cy="1049868"/>
          </a:xfrm>
          <a:prstGeom prst="rect">
            <a:avLst/>
          </a:prstGeom>
        </p:spPr>
      </p:pic>
      <p:sp>
        <p:nvSpPr>
          <p:cNvPr id="6" name="Prostokąt zaokrąglony 5">
            <a:extLst>
              <a:ext uri="{FF2B5EF4-FFF2-40B4-BE49-F238E27FC236}">
                <a16:creationId xmlns:a16="http://schemas.microsoft.com/office/drawing/2014/main" id="{7BDC526D-731A-3B38-DBEB-98A9273C42B6}"/>
              </a:ext>
            </a:extLst>
          </p:cNvPr>
          <p:cNvSpPr/>
          <p:nvPr/>
        </p:nvSpPr>
        <p:spPr>
          <a:xfrm>
            <a:off x="3964516" y="2898587"/>
            <a:ext cx="4262967" cy="7632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</a:rPr>
              <a:t>Press to </a:t>
            </a:r>
            <a:r>
              <a:rPr lang="pl-PL" sz="4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</a:rPr>
              <a:t>play</a:t>
            </a:r>
            <a:r>
              <a:rPr lang="pl-PL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</a:rPr>
              <a:t>!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E0BDA98-DF92-807E-799A-295698BAD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711" y="1425270"/>
            <a:ext cx="589617" cy="104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3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55CFCD-C157-7B1E-8A9C-A65AFBCB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CC0BBCD3-EE7D-A04D-7907-B1C2AA0FE2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A4B2911-6A89-57CC-333F-48CD6947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3428" cy="1325563"/>
          </a:xfrm>
        </p:spPr>
        <p:txBody>
          <a:bodyPr/>
          <a:lstStyle/>
          <a:p>
            <a:r>
              <a:rPr lang="pl-PL" sz="4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Two</a:t>
            </a:r>
            <a:r>
              <a:rPr lang="pl-PL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part </a:t>
            </a:r>
            <a:r>
              <a:rPr lang="pl-PL" sz="4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solution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5FBB832-B63B-2039-89AA-29C944924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227" y="1783556"/>
            <a:ext cx="3284431" cy="3429000"/>
          </a:xfrm>
          <a:prstGeom prst="rect">
            <a:avLst/>
          </a:prstGeom>
        </p:spPr>
      </p:pic>
      <p:sp>
        <p:nvSpPr>
          <p:cNvPr id="15" name="Strzałka w lewo i prawo 14">
            <a:extLst>
              <a:ext uri="{FF2B5EF4-FFF2-40B4-BE49-F238E27FC236}">
                <a16:creationId xmlns:a16="http://schemas.microsoft.com/office/drawing/2014/main" id="{B59B5906-A06D-1982-6509-EDE6DBE0AEF6}"/>
              </a:ext>
            </a:extLst>
          </p:cNvPr>
          <p:cNvSpPr/>
          <p:nvPr/>
        </p:nvSpPr>
        <p:spPr>
          <a:xfrm>
            <a:off x="4520658" y="2306471"/>
            <a:ext cx="2543097" cy="600501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Pixeloid Sans" panose="020B0609000000000000" pitchFamily="49" charset="0"/>
                <a:ea typeface="Pixeloid Sans" panose="020B0609000000000000" pitchFamily="49" charset="0"/>
              </a:rPr>
              <a:t>REST API</a:t>
            </a:r>
          </a:p>
        </p:txBody>
      </p:sp>
      <p:sp>
        <p:nvSpPr>
          <p:cNvPr id="18" name="Strzałka w lewo i prawo 17">
            <a:extLst>
              <a:ext uri="{FF2B5EF4-FFF2-40B4-BE49-F238E27FC236}">
                <a16:creationId xmlns:a16="http://schemas.microsoft.com/office/drawing/2014/main" id="{9424C612-B8C8-FF0F-C115-7D4F66E3A355}"/>
              </a:ext>
            </a:extLst>
          </p:cNvPr>
          <p:cNvSpPr/>
          <p:nvPr/>
        </p:nvSpPr>
        <p:spPr>
          <a:xfrm>
            <a:off x="4541683" y="2989605"/>
            <a:ext cx="2543097" cy="600501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latin typeface="Pixeloid Sans" panose="020B0609000000000000" pitchFamily="49" charset="0"/>
                <a:ea typeface="Pixeloid Sans" panose="020B0609000000000000" pitchFamily="49" charset="0"/>
              </a:rPr>
              <a:t>Intuitive</a:t>
            </a:r>
            <a:r>
              <a:rPr lang="pl-PL" dirty="0">
                <a:latin typeface="Pixeloid Sans" panose="020B0609000000000000" pitchFamily="49" charset="0"/>
                <a:ea typeface="Pixeloid Sans" panose="020B0609000000000000" pitchFamily="49" charset="0"/>
              </a:rPr>
              <a:t> setup</a:t>
            </a:r>
          </a:p>
        </p:txBody>
      </p:sp>
      <p:sp>
        <p:nvSpPr>
          <p:cNvPr id="19" name="Strzałka w lewo i prawo 18">
            <a:extLst>
              <a:ext uri="{FF2B5EF4-FFF2-40B4-BE49-F238E27FC236}">
                <a16:creationId xmlns:a16="http://schemas.microsoft.com/office/drawing/2014/main" id="{42E07AF1-ADF3-499A-C617-139F82A93B91}"/>
              </a:ext>
            </a:extLst>
          </p:cNvPr>
          <p:cNvSpPr/>
          <p:nvPr/>
        </p:nvSpPr>
        <p:spPr>
          <a:xfrm>
            <a:off x="4499633" y="3650778"/>
            <a:ext cx="2543097" cy="600501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atin typeface="Pixeloid Sans" panose="020B0609000000000000" pitchFamily="49" charset="0"/>
                <a:ea typeface="Pixeloid Sans" panose="020B0609000000000000" pitchFamily="49" charset="0"/>
              </a:rPr>
              <a:t>Fast </a:t>
            </a:r>
            <a:r>
              <a:rPr lang="pl-PL" dirty="0" err="1">
                <a:latin typeface="Pixeloid Sans" panose="020B0609000000000000" pitchFamily="49" charset="0"/>
                <a:ea typeface="Pixeloid Sans" panose="020B0609000000000000" pitchFamily="49" charset="0"/>
              </a:rPr>
              <a:t>integration</a:t>
            </a:r>
            <a:endParaRPr lang="pl-PL" dirty="0">
              <a:latin typeface="Pixeloid Sans" panose="020B0609000000000000" pitchFamily="49" charset="0"/>
              <a:ea typeface="Pixeloid Sans" panose="020B0609000000000000" pitchFamily="49" charset="0"/>
            </a:endParaRPr>
          </a:p>
        </p:txBody>
      </p:sp>
      <p:sp>
        <p:nvSpPr>
          <p:cNvPr id="20" name="Strzałka w lewo i prawo 19">
            <a:extLst>
              <a:ext uri="{FF2B5EF4-FFF2-40B4-BE49-F238E27FC236}">
                <a16:creationId xmlns:a16="http://schemas.microsoft.com/office/drawing/2014/main" id="{690D155B-B340-0743-3F81-6D4A1CFE5200}"/>
              </a:ext>
            </a:extLst>
          </p:cNvPr>
          <p:cNvSpPr/>
          <p:nvPr/>
        </p:nvSpPr>
        <p:spPr>
          <a:xfrm>
            <a:off x="4527149" y="4357280"/>
            <a:ext cx="2543097" cy="600501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l-PL" dirty="0" err="1">
                <a:latin typeface="Pixeloid Sans" panose="020B0609000000000000" pitchFamily="49" charset="0"/>
                <a:ea typeface="Pixeloid Sans" panose="020B0609000000000000" pitchFamily="49" charset="0"/>
              </a:rPr>
              <a:t>Ease</a:t>
            </a:r>
            <a:r>
              <a:rPr lang="pl-PL" dirty="0">
                <a:latin typeface="Pixeloid Sans" panose="020B0609000000000000" pitchFamily="49" charset="0"/>
                <a:ea typeface="Pixeloid Sans" panose="020B0609000000000000" pitchFamily="49" charset="0"/>
              </a:rPr>
              <a:t> of 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use</a:t>
            </a:r>
            <a:endParaRPr lang="pl-PL" dirty="0">
              <a:latin typeface="Pixeloid Sans" panose="020B0609000000000000" pitchFamily="49" charset="0"/>
              <a:ea typeface="Pixeloid Sans" panose="020B0609000000000000" pitchFamily="49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3A07790-4E3B-DCD4-14CB-C72E02DC5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246" y="2365647"/>
            <a:ext cx="4939042" cy="24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18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3ECE-F59D-7DEC-DAF3-73766BB3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0D5A9F8C-1EEE-426B-C4EA-E105F6A89E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1564661-748C-2C44-9F6B-D8F7F487E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3428" cy="1325563"/>
          </a:xfrm>
        </p:spPr>
        <p:txBody>
          <a:bodyPr/>
          <a:lstStyle/>
          <a:p>
            <a:r>
              <a:rPr lang="pl-PL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Extension to </a:t>
            </a:r>
            <a:r>
              <a:rPr lang="pl-PL" sz="4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best</a:t>
            </a:r>
            <a:r>
              <a:rPr lang="pl-PL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</a:t>
            </a:r>
            <a:r>
              <a:rPr lang="pl-PL" sz="4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games</a:t>
            </a:r>
            <a:endParaRPr lang="pl-PL" dirty="0"/>
          </a:p>
        </p:txBody>
      </p:sp>
      <p:pic>
        <p:nvPicPr>
          <p:cNvPr id="1026" name="Picture 2" descr="Zaoszczędź 40%, kupując Stardew Valley na Steam">
            <a:extLst>
              <a:ext uri="{FF2B5EF4-FFF2-40B4-BE49-F238E27FC236}">
                <a16:creationId xmlns:a16="http://schemas.microsoft.com/office/drawing/2014/main" id="{4494C40D-DEE0-513F-6495-5C705C95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43" y="2461079"/>
            <a:ext cx="4031343" cy="23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rraria na Steam">
            <a:extLst>
              <a:ext uri="{FF2B5EF4-FFF2-40B4-BE49-F238E27FC236}">
                <a16:creationId xmlns:a16="http://schemas.microsoft.com/office/drawing/2014/main" id="{9441B8CD-31D2-BF12-2082-29AFF186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81819"/>
            <a:ext cx="58420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up produkt Core Keeper | Xbox">
            <a:extLst>
              <a:ext uri="{FF2B5EF4-FFF2-40B4-BE49-F238E27FC236}">
                <a16:creationId xmlns:a16="http://schemas.microsoft.com/office/drawing/2014/main" id="{3561060B-128A-E05A-8D38-F9EE0BFE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315" y="4457474"/>
            <a:ext cx="3831771" cy="215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031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9E718-D27F-081A-C7F2-B22D10D50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8EA86C7-FF90-2C46-D301-A1F97F515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Future tune ups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8C868A9-F41B-59A4-C3BC-727E7E76D7E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Pixeloid Sans" panose="020B0609000000000000" pitchFamily="49" charset="0"/>
                <a:ea typeface="Pixeloid Sans" panose="020B0609000000000000" pitchFamily="49" charset="0"/>
              </a:rPr>
              <a:t>Integration with streaming API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Pixeloid Sans" panose="020B0609000000000000" pitchFamily="49" charset="0"/>
                <a:ea typeface="Pixeloid Sans" panose="020B0609000000000000" pitchFamily="49" charset="0"/>
              </a:rPr>
              <a:t>Graph database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Pixeloid Sans" panose="020B0609000000000000" pitchFamily="49" charset="0"/>
                <a:ea typeface="Pixeloid Sans" panose="020B0609000000000000" pitchFamily="49" charset="0"/>
              </a:rPr>
              <a:t>Export to open </a:t>
            </a:r>
            <a:r>
              <a:rPr lang="en-US" sz="2200" dirty="0" err="1">
                <a:latin typeface="Pixeloid Sans" panose="020B0609000000000000" pitchFamily="49" charset="0"/>
                <a:ea typeface="Pixeloid Sans" panose="020B0609000000000000" pitchFamily="49" charset="0"/>
              </a:rPr>
              <a:t>sdk</a:t>
            </a:r>
            <a:endParaRPr lang="en-US" sz="2200" dirty="0">
              <a:latin typeface="Pixeloid Sans" panose="020B0609000000000000" pitchFamily="49" charset="0"/>
              <a:ea typeface="Pixeloid Sans" panose="020B0609000000000000" pitchFamily="49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Pixeloid Sans" panose="020B0609000000000000" pitchFamily="49" charset="0"/>
                <a:ea typeface="Pixeloid Sans" panose="020B0609000000000000" pitchFamily="49" charset="0"/>
              </a:rPr>
              <a:t>Dynamic model definition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Pixeloid Sans" panose="020B0609000000000000" pitchFamily="49" charset="0"/>
                <a:ea typeface="Pixeloid Sans" panose="020B0609000000000000" pitchFamily="49" charset="0"/>
              </a:rPr>
              <a:t>3D movement and </a:t>
            </a:r>
            <a:r>
              <a:rPr lang="en-US" sz="2200" dirty="0" err="1">
                <a:latin typeface="Pixeloid Sans" panose="020B0609000000000000" pitchFamily="49" charset="0"/>
                <a:ea typeface="Pixeloid Sans" panose="020B0609000000000000" pitchFamily="49" charset="0"/>
              </a:rPr>
              <a:t>behaviour</a:t>
            </a:r>
            <a:r>
              <a:rPr lang="en-US" sz="2200" dirty="0">
                <a:latin typeface="Pixeloid Sans" panose="020B0609000000000000" pitchFamily="49" charset="0"/>
                <a:ea typeface="Pixeloid Sans" panose="020B0609000000000000" pitchFamily="49" charset="0"/>
              </a:rPr>
              <a:t> incorporation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Pixeloid Sans" panose="020B0609000000000000" pitchFamily="49" charset="0"/>
                <a:ea typeface="Pixeloid Sans" panose="020B0609000000000000" pitchFamily="49" charset="0"/>
              </a:rPr>
              <a:t>Inter agent communication</a:t>
            </a:r>
          </a:p>
        </p:txBody>
      </p:sp>
      <p:pic>
        <p:nvPicPr>
          <p:cNvPr id="4" name="Obraz 3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978B4A82-302C-7977-9FFF-EF4FD0DF9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16" r="268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E3A5306-76C2-6AE3-1645-930FC18B7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61897">
            <a:off x="10059819" y="3651649"/>
            <a:ext cx="1795763" cy="319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8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A958E-06AF-DEB0-DCCC-461475C0F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3989DBF6-D7BC-15E6-3A0A-69E3EAD99E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38100" dir="18900000" algn="bl" rotWithShape="0">
              <a:prstClr val="black">
                <a:alpha val="68957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B0502B6-8622-A27B-5D3C-85A75FCD4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520" y="392189"/>
            <a:ext cx="11370958" cy="2411788"/>
          </a:xfrm>
        </p:spPr>
        <p:txBody>
          <a:bodyPr>
            <a:noAutofit/>
          </a:bodyPr>
          <a:lstStyle/>
          <a:p>
            <a:r>
              <a:rPr lang="pl-PL" sz="9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Thank</a:t>
            </a:r>
            <a:r>
              <a:rPr lang="pl-PL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</a:t>
            </a:r>
            <a:r>
              <a:rPr lang="pl-PL" sz="9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You</a:t>
            </a:r>
            <a:r>
              <a:rPr lang="pl-PL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!</a:t>
            </a:r>
          </a:p>
        </p:txBody>
      </p:sp>
      <p:sp>
        <p:nvSpPr>
          <p:cNvPr id="6" name="Prostokąt zaokrąglony 5">
            <a:extLst>
              <a:ext uri="{FF2B5EF4-FFF2-40B4-BE49-F238E27FC236}">
                <a16:creationId xmlns:a16="http://schemas.microsoft.com/office/drawing/2014/main" id="{6890D7A1-AD6F-F04D-3503-67810F544AC0}"/>
              </a:ext>
            </a:extLst>
          </p:cNvPr>
          <p:cNvSpPr/>
          <p:nvPr/>
        </p:nvSpPr>
        <p:spPr>
          <a:xfrm>
            <a:off x="3964516" y="2898587"/>
            <a:ext cx="4262967" cy="7632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</a:rPr>
              <a:t>Press to </a:t>
            </a:r>
            <a:r>
              <a:rPr lang="pl-PL" sz="4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</a:rPr>
              <a:t>exit</a:t>
            </a:r>
            <a:r>
              <a:rPr lang="pl-PL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</a:rPr>
              <a:t>!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9247209-5A5C-54A7-3059-18C41F24B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08008">
            <a:off x="1263170" y="964239"/>
            <a:ext cx="1223943" cy="217934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AB0C416E-D69B-0696-BA53-A0BD91618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65262">
            <a:off x="9746239" y="1029034"/>
            <a:ext cx="1223943" cy="21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7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BE7F1B62-3382-4620-10E8-FF2EF6F267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F0EF54B-B343-26E9-2326-E3055502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Our</a:t>
            </a:r>
            <a:r>
              <a:rPr lang="pl-PL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</a:t>
            </a:r>
            <a:r>
              <a:rPr lang="pl-PL" sz="4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solution</a:t>
            </a:r>
            <a:endParaRPr lang="pl-PL" dirty="0"/>
          </a:p>
        </p:txBody>
      </p:sp>
      <p:pic>
        <p:nvPicPr>
          <p:cNvPr id="11" name="Symbol zastępczy zawartości 4">
            <a:extLst>
              <a:ext uri="{FF2B5EF4-FFF2-40B4-BE49-F238E27FC236}">
                <a16:creationId xmlns:a16="http://schemas.microsoft.com/office/drawing/2014/main" id="{2DFE2FAE-FB23-096C-6313-49392BB808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020" b="75459"/>
          <a:stretch/>
        </p:blipFill>
        <p:spPr>
          <a:xfrm>
            <a:off x="1167808" y="2170304"/>
            <a:ext cx="2213059" cy="194112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C01CF0E-F23E-45E0-411F-FB400E0643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7253" b="75345"/>
          <a:stretch/>
        </p:blipFill>
        <p:spPr>
          <a:xfrm>
            <a:off x="4548675" y="2182593"/>
            <a:ext cx="1781544" cy="193095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CC8F689E-D103-B7E0-4C71-D7AC753C013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6926" b="75018"/>
          <a:stretch/>
        </p:blipFill>
        <p:spPr>
          <a:xfrm>
            <a:off x="7657133" y="2183653"/>
            <a:ext cx="1781543" cy="1928835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AAF35349-C634-1ABD-6F85-5E4E405DF872}"/>
              </a:ext>
            </a:extLst>
          </p:cNvPr>
          <p:cNvSpPr txBox="1"/>
          <p:nvPr/>
        </p:nvSpPr>
        <p:spPr>
          <a:xfrm>
            <a:off x="1450741" y="1745269"/>
            <a:ext cx="1622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Pixeloid Sans" panose="020B0609000000000000" pitchFamily="49" charset="0"/>
                <a:ea typeface="Pixeloid Sans" panose="020B0609000000000000" pitchFamily="49" charset="0"/>
              </a:rPr>
              <a:t>Player</a:t>
            </a:r>
            <a:endParaRPr lang="pl-PL" dirty="0">
              <a:latin typeface="Pixeloid Sans" panose="020B0609000000000000" pitchFamily="49" charset="0"/>
              <a:ea typeface="Pixeloid Sans" panose="020B0609000000000000" pitchFamily="49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1821F0AA-5DAB-7E6B-B113-6D8C710A7F46}"/>
              </a:ext>
            </a:extLst>
          </p:cNvPr>
          <p:cNvSpPr txBox="1"/>
          <p:nvPr/>
        </p:nvSpPr>
        <p:spPr>
          <a:xfrm>
            <a:off x="4771357" y="1824980"/>
            <a:ext cx="178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Pixeloid Sans" panose="020B0609000000000000" pitchFamily="49" charset="0"/>
                <a:ea typeface="Pixeloid Sans" panose="020B0609000000000000" pitchFamily="49" charset="0"/>
              </a:rPr>
              <a:t>NPC Anna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3510ED1-B62B-8DE5-2575-CA390E40A0DC}"/>
              </a:ext>
            </a:extLst>
          </p:cNvPr>
          <p:cNvSpPr txBox="1"/>
          <p:nvPr/>
        </p:nvSpPr>
        <p:spPr>
          <a:xfrm>
            <a:off x="7720709" y="1821160"/>
            <a:ext cx="202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Pixeloid Sans" panose="020B0609000000000000" pitchFamily="49" charset="0"/>
                <a:ea typeface="Pixeloid Sans" panose="020B0609000000000000" pitchFamily="49" charset="0"/>
              </a:rPr>
              <a:t>NPC John</a:t>
            </a:r>
          </a:p>
        </p:txBody>
      </p:sp>
    </p:spTree>
    <p:extLst>
      <p:ext uri="{BB962C8B-B14F-4D97-AF65-F5344CB8AC3E}">
        <p14:creationId xmlns:p14="http://schemas.microsoft.com/office/powerpoint/2010/main" val="181489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4435A7-D411-0FF8-2ADD-34FE927D9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2B84563D-C7FA-FBED-EDA1-8617401FC4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9EAE8C2-B804-B9BA-B504-E7AD323A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Our</a:t>
            </a:r>
            <a:r>
              <a:rPr lang="pl-PL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</a:t>
            </a:r>
            <a:r>
              <a:rPr lang="pl-PL" sz="4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solution</a:t>
            </a:r>
            <a:endParaRPr lang="pl-PL" dirty="0"/>
          </a:p>
        </p:txBody>
      </p:sp>
      <p:pic>
        <p:nvPicPr>
          <p:cNvPr id="11" name="Symbol zastępczy zawartości 4">
            <a:extLst>
              <a:ext uri="{FF2B5EF4-FFF2-40B4-BE49-F238E27FC236}">
                <a16:creationId xmlns:a16="http://schemas.microsoft.com/office/drawing/2014/main" id="{957702F6-2196-D6E9-3A07-2DDFDBBE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020" b="75459"/>
          <a:stretch/>
        </p:blipFill>
        <p:spPr>
          <a:xfrm>
            <a:off x="2157287" y="2635691"/>
            <a:ext cx="2213059" cy="1941124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786FE12-1077-3A1B-4DFE-6179BA37AF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7253" b="75345"/>
          <a:stretch/>
        </p:blipFill>
        <p:spPr>
          <a:xfrm>
            <a:off x="6810566" y="1321803"/>
            <a:ext cx="1781544" cy="193095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88A83E5A-140B-4568-3F2A-E1D37C2018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6926" b="75018"/>
          <a:stretch/>
        </p:blipFill>
        <p:spPr>
          <a:xfrm>
            <a:off x="6728534" y="4224270"/>
            <a:ext cx="1781543" cy="1928835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707D295-5651-F5C9-9216-9F4B8A32EAB9}"/>
              </a:ext>
            </a:extLst>
          </p:cNvPr>
          <p:cNvSpPr txBox="1"/>
          <p:nvPr/>
        </p:nvSpPr>
        <p:spPr>
          <a:xfrm>
            <a:off x="2440220" y="2210656"/>
            <a:ext cx="1622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Pixeloid Sans" panose="020B0609000000000000" pitchFamily="49" charset="0"/>
                <a:ea typeface="Pixeloid Sans" panose="020B0609000000000000" pitchFamily="49" charset="0"/>
              </a:rPr>
              <a:t>Player</a:t>
            </a:r>
            <a:endParaRPr lang="pl-PL" dirty="0">
              <a:latin typeface="Pixeloid Sans" panose="020B0609000000000000" pitchFamily="49" charset="0"/>
              <a:ea typeface="Pixeloid Sans" panose="020B0609000000000000" pitchFamily="49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3BC0AF7-299B-285A-1BE3-A8838BE44DD2}"/>
              </a:ext>
            </a:extLst>
          </p:cNvPr>
          <p:cNvSpPr txBox="1"/>
          <p:nvPr/>
        </p:nvSpPr>
        <p:spPr>
          <a:xfrm>
            <a:off x="7033248" y="964190"/>
            <a:ext cx="178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Pixeloid Sans" panose="020B0609000000000000" pitchFamily="49" charset="0"/>
                <a:ea typeface="Pixeloid Sans" panose="020B0609000000000000" pitchFamily="49" charset="0"/>
              </a:rPr>
              <a:t>NPC Anna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79DC9148-117D-952A-1BAE-81127250E01B}"/>
              </a:ext>
            </a:extLst>
          </p:cNvPr>
          <p:cNvSpPr txBox="1"/>
          <p:nvPr/>
        </p:nvSpPr>
        <p:spPr>
          <a:xfrm>
            <a:off x="6792110" y="3861777"/>
            <a:ext cx="202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Pixeloid Sans" panose="020B0609000000000000" pitchFamily="49" charset="0"/>
                <a:ea typeface="Pixeloid Sans" panose="020B0609000000000000" pitchFamily="49" charset="0"/>
              </a:rPr>
              <a:t>NPC John</a:t>
            </a: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1DB38633-F60A-E988-ED40-E46BCA94D0EB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370346" y="3606253"/>
            <a:ext cx="2358188" cy="15824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CCA3E248-E6D8-AC82-422C-215E36667B43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370346" y="2287282"/>
            <a:ext cx="2440220" cy="114171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2ADA2-5A61-D635-D285-B900BE1D59F0}"/>
              </a:ext>
            </a:extLst>
          </p:cNvPr>
          <p:cNvCxnSpPr/>
          <p:nvPr/>
        </p:nvCxnSpPr>
        <p:spPr>
          <a:xfrm>
            <a:off x="7697972" y="3252760"/>
            <a:ext cx="0" cy="5941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8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98F1B5-A29D-8A2C-4EE1-AC90A4F10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A6BD4AE9-1744-EA2F-F4C2-1CC424E0A3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B6E80FB-4DC5-C998-26B7-AB34792B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Our</a:t>
            </a:r>
            <a:r>
              <a:rPr lang="pl-PL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</a:t>
            </a:r>
            <a:r>
              <a:rPr lang="pl-PL" sz="4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solution</a:t>
            </a:r>
            <a:endParaRPr lang="pl-PL" dirty="0"/>
          </a:p>
        </p:txBody>
      </p:sp>
      <p:pic>
        <p:nvPicPr>
          <p:cNvPr id="11" name="Symbol zastępczy zawartości 4">
            <a:extLst>
              <a:ext uri="{FF2B5EF4-FFF2-40B4-BE49-F238E27FC236}">
                <a16:creationId xmlns:a16="http://schemas.microsoft.com/office/drawing/2014/main" id="{5F2A1F97-2812-D1A6-976E-6B1D6BED78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020" b="75459"/>
          <a:stretch/>
        </p:blipFill>
        <p:spPr>
          <a:xfrm>
            <a:off x="463739" y="2999910"/>
            <a:ext cx="1124829" cy="986613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37EF1A0-CAF6-D2FD-B497-4D7057115F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7253" b="75345"/>
          <a:stretch/>
        </p:blipFill>
        <p:spPr>
          <a:xfrm>
            <a:off x="2078163" y="2248537"/>
            <a:ext cx="905504" cy="981446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6BCE82AF-B1C8-C9AD-DEA4-05CE1E042F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6926" b="75018"/>
          <a:stretch/>
        </p:blipFill>
        <p:spPr>
          <a:xfrm>
            <a:off x="2078163" y="3597770"/>
            <a:ext cx="905503" cy="980367"/>
          </a:xfrm>
          <a:prstGeom prst="rect">
            <a:avLst/>
          </a:prstGeom>
        </p:spPr>
      </p:pic>
      <p:pic>
        <p:nvPicPr>
          <p:cNvPr id="22" name="Picture 2" descr="Fetch.ai x Move78: Visual Identity Digital Design Brand Strategy">
            <a:extLst>
              <a:ext uri="{FF2B5EF4-FFF2-40B4-BE49-F238E27FC236}">
                <a16:creationId xmlns:a16="http://schemas.microsoft.com/office/drawing/2014/main" id="{6D0C2F74-35E8-0E55-38D0-93C885D69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0" t="41550" r="11500" b="41799"/>
          <a:stretch/>
        </p:blipFill>
        <p:spPr bwMode="auto">
          <a:xfrm>
            <a:off x="5022152" y="3100739"/>
            <a:ext cx="2515971" cy="6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rostokąt zaokrąglony 25">
            <a:extLst>
              <a:ext uri="{FF2B5EF4-FFF2-40B4-BE49-F238E27FC236}">
                <a16:creationId xmlns:a16="http://schemas.microsoft.com/office/drawing/2014/main" id="{3AF810F8-716B-C33D-40A2-B8FF83C70AF9}"/>
              </a:ext>
            </a:extLst>
          </p:cNvPr>
          <p:cNvSpPr/>
          <p:nvPr/>
        </p:nvSpPr>
        <p:spPr>
          <a:xfrm>
            <a:off x="153670" y="2200829"/>
            <a:ext cx="3848986" cy="25847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Prostokąt zaokrąglony 33">
            <a:extLst>
              <a:ext uri="{FF2B5EF4-FFF2-40B4-BE49-F238E27FC236}">
                <a16:creationId xmlns:a16="http://schemas.microsoft.com/office/drawing/2014/main" id="{A0B37671-BB79-C572-D097-836AF34E4BC6}"/>
              </a:ext>
            </a:extLst>
          </p:cNvPr>
          <p:cNvSpPr/>
          <p:nvPr/>
        </p:nvSpPr>
        <p:spPr>
          <a:xfrm>
            <a:off x="9298546" y="2136612"/>
            <a:ext cx="2267009" cy="25847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Prostokąt zaokrąglony 37">
            <a:extLst>
              <a:ext uri="{FF2B5EF4-FFF2-40B4-BE49-F238E27FC236}">
                <a16:creationId xmlns:a16="http://schemas.microsoft.com/office/drawing/2014/main" id="{ABF87BEA-4063-3473-E822-2BBACA348812}"/>
              </a:ext>
            </a:extLst>
          </p:cNvPr>
          <p:cNvSpPr/>
          <p:nvPr/>
        </p:nvSpPr>
        <p:spPr>
          <a:xfrm>
            <a:off x="153670" y="5285897"/>
            <a:ext cx="3740997" cy="10918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195A23B5-A7C9-9FB0-F51D-B2D7291634E9}"/>
              </a:ext>
            </a:extLst>
          </p:cNvPr>
          <p:cNvSpPr txBox="1"/>
          <p:nvPr/>
        </p:nvSpPr>
        <p:spPr>
          <a:xfrm>
            <a:off x="1026153" y="5508666"/>
            <a:ext cx="211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latin typeface="Pixeloid Sans" panose="020B0609000000000000" pitchFamily="49" charset="0"/>
                <a:ea typeface="Pixeloid Sans" panose="020B0609000000000000" pitchFamily="49" charset="0"/>
              </a:rPr>
              <a:t>Knowledge Base</a:t>
            </a:r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FAA63595-8466-EBFB-9F69-DE116C220EA3}"/>
              </a:ext>
            </a:extLst>
          </p:cNvPr>
          <p:cNvSpPr/>
          <p:nvPr/>
        </p:nvSpPr>
        <p:spPr>
          <a:xfrm>
            <a:off x="9723877" y="2564454"/>
            <a:ext cx="1416345" cy="4374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latin typeface="Pixeloid Sans" panose="020B0609000000000000" pitchFamily="49" charset="0"/>
                <a:ea typeface="Pixeloid Sans" panose="020B0609000000000000" pitchFamily="49" charset="0"/>
              </a:rPr>
              <a:t>asi1.ai</a:t>
            </a:r>
          </a:p>
        </p:txBody>
      </p:sp>
      <p:pic>
        <p:nvPicPr>
          <p:cNvPr id="8198" name="Picture 6" descr="OpenAI - YouTube">
            <a:extLst>
              <a:ext uri="{FF2B5EF4-FFF2-40B4-BE49-F238E27FC236}">
                <a16:creationId xmlns:a16="http://schemas.microsoft.com/office/drawing/2014/main" id="{6DD0F38B-AC58-755C-00D5-4F51E7A0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064" y="3429759"/>
            <a:ext cx="839972" cy="83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Strzałka w prawo 59">
            <a:extLst>
              <a:ext uri="{FF2B5EF4-FFF2-40B4-BE49-F238E27FC236}">
                <a16:creationId xmlns:a16="http://schemas.microsoft.com/office/drawing/2014/main" id="{83CAD941-82BA-DCB4-ACBC-EF30F8E7DCE6}"/>
              </a:ext>
            </a:extLst>
          </p:cNvPr>
          <p:cNvSpPr/>
          <p:nvPr/>
        </p:nvSpPr>
        <p:spPr>
          <a:xfrm>
            <a:off x="7538123" y="3272608"/>
            <a:ext cx="1760422" cy="2804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0" name="Łącznik łamany 9">
            <a:extLst>
              <a:ext uri="{FF2B5EF4-FFF2-40B4-BE49-F238E27FC236}">
                <a16:creationId xmlns:a16="http://schemas.microsoft.com/office/drawing/2014/main" id="{523E8E6B-7DF1-88CA-1F2A-0698F2C9E71F}"/>
              </a:ext>
            </a:extLst>
          </p:cNvPr>
          <p:cNvCxnSpPr>
            <a:stCxn id="11" idx="2"/>
            <a:endCxn id="38" idx="0"/>
          </p:cNvCxnSpPr>
          <p:nvPr/>
        </p:nvCxnSpPr>
        <p:spPr>
          <a:xfrm rot="16200000" flipH="1">
            <a:off x="875474" y="4137202"/>
            <a:ext cx="1299374" cy="998015"/>
          </a:xfrm>
          <a:prstGeom prst="bent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Łącznik łamany 14">
            <a:extLst>
              <a:ext uri="{FF2B5EF4-FFF2-40B4-BE49-F238E27FC236}">
                <a16:creationId xmlns:a16="http://schemas.microsoft.com/office/drawing/2014/main" id="{CBD539E3-5AB6-2376-F8ED-34393444FCCA}"/>
              </a:ext>
            </a:extLst>
          </p:cNvPr>
          <p:cNvCxnSpPr/>
          <p:nvPr/>
        </p:nvCxnSpPr>
        <p:spPr>
          <a:xfrm rot="5400000">
            <a:off x="1923662" y="4678643"/>
            <a:ext cx="707759" cy="506746"/>
          </a:xfrm>
          <a:prstGeom prst="bentConnector3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Łącznik łamany 16">
            <a:extLst>
              <a:ext uri="{FF2B5EF4-FFF2-40B4-BE49-F238E27FC236}">
                <a16:creationId xmlns:a16="http://schemas.microsoft.com/office/drawing/2014/main" id="{B30A4571-5D6C-24AC-7255-E2D06F00812B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024173" y="2739260"/>
            <a:ext cx="53991" cy="2546636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Łącznik łamany 24">
            <a:extLst>
              <a:ext uri="{FF2B5EF4-FFF2-40B4-BE49-F238E27FC236}">
                <a16:creationId xmlns:a16="http://schemas.microsoft.com/office/drawing/2014/main" id="{9486C7F2-DC69-35BE-5EC4-BD246801FB18}"/>
              </a:ext>
            </a:extLst>
          </p:cNvPr>
          <p:cNvCxnSpPr/>
          <p:nvPr/>
        </p:nvCxnSpPr>
        <p:spPr>
          <a:xfrm flipV="1">
            <a:off x="2983667" y="3724889"/>
            <a:ext cx="3307066" cy="364511"/>
          </a:xfrm>
          <a:prstGeom prst="bentConnector3">
            <a:avLst>
              <a:gd name="adj1" fmla="val 100947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Łącznik łamany 28">
            <a:extLst>
              <a:ext uri="{FF2B5EF4-FFF2-40B4-BE49-F238E27FC236}">
                <a16:creationId xmlns:a16="http://schemas.microsoft.com/office/drawing/2014/main" id="{97F6E368-DF39-9454-ED96-9980E9BA5764}"/>
              </a:ext>
            </a:extLst>
          </p:cNvPr>
          <p:cNvCxnSpPr>
            <a:endCxn id="22" idx="0"/>
          </p:cNvCxnSpPr>
          <p:nvPr/>
        </p:nvCxnSpPr>
        <p:spPr>
          <a:xfrm>
            <a:off x="2983666" y="2739260"/>
            <a:ext cx="3296472" cy="361479"/>
          </a:xfrm>
          <a:prstGeom prst="bentConnector2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Łącznik łamany 30">
            <a:extLst>
              <a:ext uri="{FF2B5EF4-FFF2-40B4-BE49-F238E27FC236}">
                <a16:creationId xmlns:a16="http://schemas.microsoft.com/office/drawing/2014/main" id="{DA39C920-C849-851A-5D09-BFD211A14C7D}"/>
              </a:ext>
            </a:extLst>
          </p:cNvPr>
          <p:cNvCxnSpPr>
            <a:stCxn id="11" idx="0"/>
          </p:cNvCxnSpPr>
          <p:nvPr/>
        </p:nvCxnSpPr>
        <p:spPr>
          <a:xfrm rot="16200000" flipH="1">
            <a:off x="3608028" y="418035"/>
            <a:ext cx="100829" cy="5264579"/>
          </a:xfrm>
          <a:prstGeom prst="bentConnector4">
            <a:avLst>
              <a:gd name="adj1" fmla="val -730544"/>
              <a:gd name="adj2" fmla="val 10005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36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C4A681-AC93-F037-530C-2F7C0C804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9AC1B617-9C9D-8FD4-E562-2AEADEE281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FAC2D1E-3538-1232-9DB5-D64C994CB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b="1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Make</a:t>
            </a:r>
            <a:r>
              <a:rPr lang="pl-PL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NPC </a:t>
            </a:r>
            <a:r>
              <a:rPr lang="pl-PL" sz="4400" b="1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aware</a:t>
            </a:r>
            <a:r>
              <a:rPr lang="pl-PL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!</a:t>
            </a:r>
            <a:r>
              <a:rPr lang="pl-PL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  </a:t>
            </a:r>
            <a:endParaRPr lang="pl-PL"/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B28107A2-99AD-E3E2-7188-AA7D738E1828}"/>
              </a:ext>
            </a:extLst>
          </p:cNvPr>
          <p:cNvCxnSpPr>
            <a:cxnSpLocks/>
          </p:cNvCxnSpPr>
          <p:nvPr/>
        </p:nvCxnSpPr>
        <p:spPr>
          <a:xfrm>
            <a:off x="7578318" y="2419739"/>
            <a:ext cx="22146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3F8902A6-A7F8-BFE5-BB2D-8B8CD94A9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487" y="2022994"/>
            <a:ext cx="2810408" cy="2810408"/>
          </a:xfrm>
          <a:prstGeom prst="rect">
            <a:avLst/>
          </a:prstGeom>
        </p:spPr>
      </p:pic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85B22801-B6EE-C8AD-7945-03EFF4ABA4D0}"/>
              </a:ext>
            </a:extLst>
          </p:cNvPr>
          <p:cNvCxnSpPr>
            <a:cxnSpLocks/>
          </p:cNvCxnSpPr>
          <p:nvPr/>
        </p:nvCxnSpPr>
        <p:spPr>
          <a:xfrm flipH="1">
            <a:off x="7617798" y="4688957"/>
            <a:ext cx="1701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2EFCB379-5414-0039-D477-4699F47DA5A9}"/>
              </a:ext>
            </a:extLst>
          </p:cNvPr>
          <p:cNvSpPr txBox="1"/>
          <p:nvPr/>
        </p:nvSpPr>
        <p:spPr>
          <a:xfrm>
            <a:off x="7640044" y="2005510"/>
            <a:ext cx="244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Event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interaction</a:t>
            </a:r>
            <a:endParaRPr lang="pl-PL">
              <a:latin typeface="Pixeloid Sans" panose="020B0609000000000000" pitchFamily="49" charset="0"/>
              <a:ea typeface="Pixeloid Sans" panose="020B0609000000000000" pitchFamily="49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864D395-3F92-2B8D-906C-B5284995B19F}"/>
              </a:ext>
            </a:extLst>
          </p:cNvPr>
          <p:cNvSpPr txBox="1"/>
          <p:nvPr/>
        </p:nvSpPr>
        <p:spPr>
          <a:xfrm>
            <a:off x="7581575" y="4687357"/>
            <a:ext cx="2502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Analyzed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event with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response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and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knowledge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base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update</a:t>
            </a:r>
          </a:p>
        </p:txBody>
      </p:sp>
      <p:pic>
        <p:nvPicPr>
          <p:cNvPr id="3" name="NEUTRAL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28039A4-04AD-DA55-3D61-981CDA4AF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8418" y="1701800"/>
            <a:ext cx="7312991" cy="41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33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E920D4-BA20-65B1-F8AD-F704968F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4E585ED0-B7AA-78A7-CFD5-3B4D7E3E2D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C2C234A-40D6-F19C-024D-82222FB9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b="1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Make</a:t>
            </a:r>
            <a:r>
              <a:rPr lang="pl-PL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NPC </a:t>
            </a:r>
            <a:r>
              <a:rPr lang="pl-PL" sz="4400" b="1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aware</a:t>
            </a:r>
            <a:r>
              <a:rPr lang="pl-PL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!</a:t>
            </a:r>
            <a:r>
              <a:rPr lang="pl-PL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  </a:t>
            </a:r>
            <a:endParaRPr lang="pl-PL"/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77E755AB-7261-B897-4041-991B8DAD42E8}"/>
              </a:ext>
            </a:extLst>
          </p:cNvPr>
          <p:cNvCxnSpPr>
            <a:cxnSpLocks/>
          </p:cNvCxnSpPr>
          <p:nvPr/>
        </p:nvCxnSpPr>
        <p:spPr>
          <a:xfrm>
            <a:off x="7578318" y="2419739"/>
            <a:ext cx="22146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033A0179-74FF-598E-BDC0-1C5337E81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487" y="2022994"/>
            <a:ext cx="2810408" cy="2810408"/>
          </a:xfrm>
          <a:prstGeom prst="rect">
            <a:avLst/>
          </a:prstGeom>
        </p:spPr>
      </p:pic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F6820E79-5BF5-0AB8-F32C-44C4EE034030}"/>
              </a:ext>
            </a:extLst>
          </p:cNvPr>
          <p:cNvCxnSpPr>
            <a:cxnSpLocks/>
          </p:cNvCxnSpPr>
          <p:nvPr/>
        </p:nvCxnSpPr>
        <p:spPr>
          <a:xfrm flipH="1">
            <a:off x="7617798" y="4688957"/>
            <a:ext cx="1701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2A0FC456-12A2-5CE9-543B-E6424877722E}"/>
              </a:ext>
            </a:extLst>
          </p:cNvPr>
          <p:cNvSpPr txBox="1"/>
          <p:nvPr/>
        </p:nvSpPr>
        <p:spPr>
          <a:xfrm>
            <a:off x="7640044" y="2005510"/>
            <a:ext cx="244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Event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interaction</a:t>
            </a:r>
            <a:endParaRPr lang="pl-PL">
              <a:latin typeface="Pixeloid Sans" panose="020B0609000000000000" pitchFamily="49" charset="0"/>
              <a:ea typeface="Pixeloid Sans" panose="020B0609000000000000" pitchFamily="49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80978B2F-C8D8-264E-7B1C-27E614D7C0CE}"/>
              </a:ext>
            </a:extLst>
          </p:cNvPr>
          <p:cNvSpPr txBox="1"/>
          <p:nvPr/>
        </p:nvSpPr>
        <p:spPr>
          <a:xfrm>
            <a:off x="7581575" y="4687357"/>
            <a:ext cx="2502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Analyzed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event with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response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and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knowledge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base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update</a:t>
            </a:r>
          </a:p>
        </p:txBody>
      </p:sp>
      <p:pic>
        <p:nvPicPr>
          <p:cNvPr id="7" name="GOOD_DEEDS">
            <a:hlinkClick r:id="" action="ppaction://media"/>
            <a:extLst>
              <a:ext uri="{FF2B5EF4-FFF2-40B4-BE49-F238E27FC236}">
                <a16:creationId xmlns:a16="http://schemas.microsoft.com/office/drawing/2014/main" id="{BB737228-55ED-8D60-7FE7-D4D6A0CD6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908" y="1717431"/>
            <a:ext cx="7315200" cy="4056184"/>
          </a:xfrm>
          <a:prstGeom prst="rect">
            <a:avLst/>
          </a:prstGeom>
        </p:spPr>
      </p:pic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1B4BA5D-FFCF-59E1-79BF-C2A01CE445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08" y="5218623"/>
            <a:ext cx="7348330" cy="12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75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13FEE-99DC-A428-5D9D-E0920378E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4BFDC348-BB49-1BDB-4107-071D7078DBF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018" y="-1472"/>
            <a:ext cx="1219200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6185C12-B72D-DB9E-2236-7E57FDBF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b="1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Make</a:t>
            </a:r>
            <a:r>
              <a:rPr lang="pl-PL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NPC </a:t>
            </a:r>
            <a:r>
              <a:rPr lang="pl-PL" sz="4400" b="1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aware</a:t>
            </a:r>
            <a:r>
              <a:rPr lang="pl-PL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!</a:t>
            </a:r>
            <a:r>
              <a:rPr lang="pl-PL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   </a:t>
            </a:r>
            <a:endParaRPr lang="pl-PL"/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E3C441ED-55EB-D43E-B5B2-26888B795844}"/>
              </a:ext>
            </a:extLst>
          </p:cNvPr>
          <p:cNvCxnSpPr>
            <a:cxnSpLocks/>
          </p:cNvCxnSpPr>
          <p:nvPr/>
        </p:nvCxnSpPr>
        <p:spPr>
          <a:xfrm>
            <a:off x="7578318" y="2419739"/>
            <a:ext cx="22146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107240CB-8B0B-9602-3EFE-633259CD8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487" y="2022994"/>
            <a:ext cx="2810408" cy="2810408"/>
          </a:xfrm>
          <a:prstGeom prst="rect">
            <a:avLst/>
          </a:prstGeom>
        </p:spPr>
      </p:pic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FFFD453F-2A2B-6CE1-A6D9-9D192C964B1C}"/>
              </a:ext>
            </a:extLst>
          </p:cNvPr>
          <p:cNvCxnSpPr>
            <a:cxnSpLocks/>
          </p:cNvCxnSpPr>
          <p:nvPr/>
        </p:nvCxnSpPr>
        <p:spPr>
          <a:xfrm flipH="1">
            <a:off x="7617798" y="4688957"/>
            <a:ext cx="17012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CF89C9F6-9897-27B4-A44C-B97ED37DE431}"/>
              </a:ext>
            </a:extLst>
          </p:cNvPr>
          <p:cNvSpPr txBox="1"/>
          <p:nvPr/>
        </p:nvSpPr>
        <p:spPr>
          <a:xfrm>
            <a:off x="7640044" y="2005510"/>
            <a:ext cx="244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Event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interaction</a:t>
            </a:r>
            <a:endParaRPr lang="pl-PL">
              <a:latin typeface="Pixeloid Sans" panose="020B0609000000000000" pitchFamily="49" charset="0"/>
              <a:ea typeface="Pixeloid Sans" panose="020B0609000000000000" pitchFamily="49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701243DE-C143-196B-3E31-5290B7EE457D}"/>
              </a:ext>
            </a:extLst>
          </p:cNvPr>
          <p:cNvSpPr txBox="1"/>
          <p:nvPr/>
        </p:nvSpPr>
        <p:spPr>
          <a:xfrm>
            <a:off x="7581575" y="4687357"/>
            <a:ext cx="2502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Analyzed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event with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response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and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knowledge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</a:t>
            </a:r>
            <a:r>
              <a:rPr lang="pl-PL" err="1">
                <a:latin typeface="Pixeloid Sans" panose="020B0609000000000000" pitchFamily="49" charset="0"/>
                <a:ea typeface="Pixeloid Sans" panose="020B0609000000000000" pitchFamily="49" charset="0"/>
              </a:rPr>
              <a:t>base</a:t>
            </a:r>
            <a:r>
              <a:rPr lang="pl-PL">
                <a:latin typeface="Pixeloid Sans" panose="020B0609000000000000" pitchFamily="49" charset="0"/>
                <a:ea typeface="Pixeloid Sans" panose="020B0609000000000000" pitchFamily="49" charset="0"/>
              </a:rPr>
              <a:t> update</a:t>
            </a:r>
          </a:p>
        </p:txBody>
      </p:sp>
      <p:pic>
        <p:nvPicPr>
          <p:cNvPr id="3" name="BAD_DEEDS">
            <a:hlinkClick r:id="" action="ppaction://media"/>
            <a:extLst>
              <a:ext uri="{FF2B5EF4-FFF2-40B4-BE49-F238E27FC236}">
                <a16:creationId xmlns:a16="http://schemas.microsoft.com/office/drawing/2014/main" id="{268FC133-9888-7710-6D92-501D59417D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908" y="1693985"/>
            <a:ext cx="7315199" cy="4173415"/>
          </a:xfrm>
          <a:prstGeom prst="rect">
            <a:avLst/>
          </a:prstGeom>
        </p:spPr>
      </p:pic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1DB16A31-BBCB-55F9-5BFB-6678AFA92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08" y="5300683"/>
            <a:ext cx="7348330" cy="12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48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79E22-5B0A-1570-4647-F2FF8977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1ABF57B7-7E62-93FD-E8CD-9212B31E00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33B441B-1934-D6FB-B2E2-CE2FAA65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Progressive Environment</a:t>
            </a:r>
            <a:endParaRPr lang="pl-PL" dirty="0"/>
          </a:p>
        </p:txBody>
      </p:sp>
      <p:pic>
        <p:nvPicPr>
          <p:cNvPr id="22" name="Picture 2" descr="Fetch.ai x Move78: Visual Identity Digital Design Brand Strategy">
            <a:extLst>
              <a:ext uri="{FF2B5EF4-FFF2-40B4-BE49-F238E27FC236}">
                <a16:creationId xmlns:a16="http://schemas.microsoft.com/office/drawing/2014/main" id="{757514D5-9351-0A24-6AFD-BA45DA881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0" t="41550" r="11500" b="41799"/>
          <a:stretch/>
        </p:blipFill>
        <p:spPr bwMode="auto">
          <a:xfrm>
            <a:off x="3625665" y="3116923"/>
            <a:ext cx="2515971" cy="6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rostokąt zaokrąglony 33">
            <a:extLst>
              <a:ext uri="{FF2B5EF4-FFF2-40B4-BE49-F238E27FC236}">
                <a16:creationId xmlns:a16="http://schemas.microsoft.com/office/drawing/2014/main" id="{F0A3C3D8-855D-5414-9BC2-46658248749C}"/>
              </a:ext>
            </a:extLst>
          </p:cNvPr>
          <p:cNvSpPr/>
          <p:nvPr/>
        </p:nvSpPr>
        <p:spPr>
          <a:xfrm>
            <a:off x="7171901" y="2212595"/>
            <a:ext cx="2267009" cy="25847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94680E0F-A3CB-A33B-EADE-CB111D25C03E}"/>
              </a:ext>
            </a:extLst>
          </p:cNvPr>
          <p:cNvSpPr/>
          <p:nvPr/>
        </p:nvSpPr>
        <p:spPr>
          <a:xfrm>
            <a:off x="7716414" y="2527150"/>
            <a:ext cx="1177982" cy="4374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  <a:latin typeface="Pixeloid Sans" panose="020B0609000000000000" pitchFamily="49" charset="0"/>
                <a:ea typeface="Pixeloid Sans" panose="020B0609000000000000" pitchFamily="49" charset="0"/>
              </a:rPr>
              <a:t>asi1.ai</a:t>
            </a:r>
          </a:p>
        </p:txBody>
      </p:sp>
      <p:pic>
        <p:nvPicPr>
          <p:cNvPr id="8198" name="Picture 6" descr="OpenAI - YouTube">
            <a:extLst>
              <a:ext uri="{FF2B5EF4-FFF2-40B4-BE49-F238E27FC236}">
                <a16:creationId xmlns:a16="http://schemas.microsoft.com/office/drawing/2014/main" id="{84BAB1C6-3DA9-0C56-B146-C57D56317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19" y="3486520"/>
            <a:ext cx="839972" cy="83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Strzałka w prawo 57">
            <a:extLst>
              <a:ext uri="{FF2B5EF4-FFF2-40B4-BE49-F238E27FC236}">
                <a16:creationId xmlns:a16="http://schemas.microsoft.com/office/drawing/2014/main" id="{D5715174-E1EF-FEC6-062A-C538A4FC22FF}"/>
              </a:ext>
            </a:extLst>
          </p:cNvPr>
          <p:cNvSpPr/>
          <p:nvPr/>
        </p:nvSpPr>
        <p:spPr>
          <a:xfrm>
            <a:off x="2269794" y="3317357"/>
            <a:ext cx="1355908" cy="2804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Strzałka w prawo 59">
            <a:extLst>
              <a:ext uri="{FF2B5EF4-FFF2-40B4-BE49-F238E27FC236}">
                <a16:creationId xmlns:a16="http://schemas.microsoft.com/office/drawing/2014/main" id="{E5E66476-5DD9-D7E0-4531-3A52F8970B58}"/>
              </a:ext>
            </a:extLst>
          </p:cNvPr>
          <p:cNvSpPr/>
          <p:nvPr/>
        </p:nvSpPr>
        <p:spPr>
          <a:xfrm>
            <a:off x="6143725" y="3288792"/>
            <a:ext cx="1034934" cy="2804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EA18C545-FF9D-06BA-F84D-A1450FD2A105}"/>
              </a:ext>
            </a:extLst>
          </p:cNvPr>
          <p:cNvSpPr/>
          <p:nvPr/>
        </p:nvSpPr>
        <p:spPr>
          <a:xfrm>
            <a:off x="143426" y="2911629"/>
            <a:ext cx="2111861" cy="10918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4C14BCE-9CBD-4044-1F3D-09C7D232AF18}"/>
              </a:ext>
            </a:extLst>
          </p:cNvPr>
          <p:cNvSpPr txBox="1"/>
          <p:nvPr/>
        </p:nvSpPr>
        <p:spPr>
          <a:xfrm>
            <a:off x="137465" y="3024855"/>
            <a:ext cx="211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latin typeface="Pixeloid Sans" panose="020B0609000000000000" pitchFamily="49" charset="0"/>
                <a:ea typeface="Pixeloid Sans" panose="020B0609000000000000" pitchFamily="49" charset="0"/>
              </a:rPr>
              <a:t>Player – NPC</a:t>
            </a:r>
          </a:p>
          <a:p>
            <a:pPr algn="ctr"/>
            <a:r>
              <a:rPr lang="pl-PL" dirty="0" err="1">
                <a:latin typeface="Pixeloid Sans" panose="020B0609000000000000" pitchFamily="49" charset="0"/>
                <a:ea typeface="Pixeloid Sans" panose="020B0609000000000000" pitchFamily="49" charset="0"/>
              </a:rPr>
              <a:t>Interaction</a:t>
            </a:r>
            <a:r>
              <a:rPr lang="pl-PL" dirty="0">
                <a:latin typeface="Pixeloid Sans" panose="020B0609000000000000" pitchFamily="49" charset="0"/>
                <a:ea typeface="Pixeloid Sans" panose="020B0609000000000000" pitchFamily="49" charset="0"/>
              </a:rPr>
              <a:t> </a:t>
            </a:r>
            <a:r>
              <a:rPr lang="pl-PL" dirty="0" err="1">
                <a:latin typeface="Pixeloid Sans" panose="020B0609000000000000" pitchFamily="49" charset="0"/>
                <a:ea typeface="Pixeloid Sans" panose="020B0609000000000000" pitchFamily="49" charset="0"/>
              </a:rPr>
              <a:t>Events</a:t>
            </a:r>
            <a:endParaRPr lang="pl-PL" dirty="0">
              <a:latin typeface="Pixeloid Sans" panose="020B0609000000000000" pitchFamily="49" charset="0"/>
              <a:ea typeface="Pixeloid Sans" panose="020B0609000000000000" pitchFamily="49" charset="0"/>
            </a:endParaRPr>
          </a:p>
        </p:txBody>
      </p:sp>
      <p:sp>
        <p:nvSpPr>
          <p:cNvPr id="15" name="Strzałka w prawo 14">
            <a:extLst>
              <a:ext uri="{FF2B5EF4-FFF2-40B4-BE49-F238E27FC236}">
                <a16:creationId xmlns:a16="http://schemas.microsoft.com/office/drawing/2014/main" id="{A379B100-CCFB-90CB-8FB5-D0D5DB21432E}"/>
              </a:ext>
            </a:extLst>
          </p:cNvPr>
          <p:cNvSpPr/>
          <p:nvPr/>
        </p:nvSpPr>
        <p:spPr>
          <a:xfrm>
            <a:off x="9432152" y="3289424"/>
            <a:ext cx="713518" cy="2804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zaokrąglony 15">
            <a:extLst>
              <a:ext uri="{FF2B5EF4-FFF2-40B4-BE49-F238E27FC236}">
                <a16:creationId xmlns:a16="http://schemas.microsoft.com/office/drawing/2014/main" id="{623E6DB2-7B71-99FE-EF68-B7B432798896}"/>
              </a:ext>
            </a:extLst>
          </p:cNvPr>
          <p:cNvSpPr/>
          <p:nvPr/>
        </p:nvSpPr>
        <p:spPr>
          <a:xfrm>
            <a:off x="10143701" y="2911629"/>
            <a:ext cx="1932557" cy="109187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6869344E-E335-BC65-2260-8DAB3577C304}"/>
              </a:ext>
            </a:extLst>
          </p:cNvPr>
          <p:cNvSpPr txBox="1"/>
          <p:nvPr/>
        </p:nvSpPr>
        <p:spPr>
          <a:xfrm>
            <a:off x="10129194" y="3134398"/>
            <a:ext cx="1966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>
                <a:latin typeface="Pixeloid Sans" panose="020B0609000000000000" pitchFamily="49" charset="0"/>
                <a:ea typeface="Pixeloid Sans" panose="020B0609000000000000" pitchFamily="49" charset="0"/>
              </a:rPr>
              <a:t>Environmental</a:t>
            </a:r>
            <a:endParaRPr lang="pl-PL" dirty="0">
              <a:latin typeface="Pixeloid Sans" panose="020B0609000000000000" pitchFamily="49" charset="0"/>
              <a:ea typeface="Pixeloid Sans" panose="020B0609000000000000" pitchFamily="49" charset="0"/>
            </a:endParaRPr>
          </a:p>
          <a:p>
            <a:pPr algn="ctr"/>
            <a:r>
              <a:rPr lang="pl-PL" dirty="0">
                <a:latin typeface="Pixeloid Sans" panose="020B0609000000000000" pitchFamily="49" charset="0"/>
                <a:ea typeface="Pixeloid Sans" panose="020B0609000000000000" pitchFamily="49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857657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D6C1B2-3ED7-B3CE-A819-A43D9DE5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drzewo, rysowanie, obraz, Sztuka dziecięca&#10;&#10;Opis wygenerowany automatycznie">
            <a:extLst>
              <a:ext uri="{FF2B5EF4-FFF2-40B4-BE49-F238E27FC236}">
                <a16:creationId xmlns:a16="http://schemas.microsoft.com/office/drawing/2014/main" id="{686DF030-68AE-66FC-3431-098AAAFD4C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03EF9B1-09CE-6E7A-2A84-F395C9FA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23428" cy="1325563"/>
          </a:xfrm>
        </p:spPr>
        <p:txBody>
          <a:bodyPr/>
          <a:lstStyle/>
          <a:p>
            <a:r>
              <a:rPr lang="pl-PL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ixeloid Sans" panose="020B0609000000000000" pitchFamily="49" charset="0"/>
                <a:ea typeface="Pixeloid Sans" panose="020B0609000000000000" pitchFamily="49" charset="0"/>
                <a:cs typeface="Snap ITC" panose="020F0502020204030204" pitchFamily="34" charset="0"/>
              </a:rPr>
              <a:t>Progressive Environment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CB1997-36ED-F6BE-06E2-5BEF84EF6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9" y="1772125"/>
            <a:ext cx="4235326" cy="2938363"/>
          </a:xfrm>
          <a:prstGeom prst="rect">
            <a:avLst/>
          </a:prstGeom>
        </p:spPr>
      </p:pic>
      <p:sp>
        <p:nvSpPr>
          <p:cNvPr id="7" name="Strzałka w lewo i prawo 6">
            <a:extLst>
              <a:ext uri="{FF2B5EF4-FFF2-40B4-BE49-F238E27FC236}">
                <a16:creationId xmlns:a16="http://schemas.microsoft.com/office/drawing/2014/main" id="{A08B83D8-406C-9EF3-2E01-F531F565E4B0}"/>
              </a:ext>
            </a:extLst>
          </p:cNvPr>
          <p:cNvSpPr/>
          <p:nvPr/>
        </p:nvSpPr>
        <p:spPr>
          <a:xfrm>
            <a:off x="4831035" y="3053615"/>
            <a:ext cx="652513" cy="375385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Nagranie z ekranu 2025-03-23 o 10.02.59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45D59C0-F9F1-60E5-8AFD-679A0D0258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3548" y="1638273"/>
            <a:ext cx="6366201" cy="358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7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232</Words>
  <Application>Microsoft Macintosh PowerPoint</Application>
  <PresentationFormat>Panoramiczny</PresentationFormat>
  <Paragraphs>62</Paragraphs>
  <Slides>13</Slides>
  <Notes>5</Notes>
  <HiddenSlides>0</HiddenSlides>
  <MMClips>4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Pixeloid Sans</vt:lpstr>
      <vt:lpstr>Motyw pakietu Office</vt:lpstr>
      <vt:lpstr>CARROTLY TOWN</vt:lpstr>
      <vt:lpstr>Our solution</vt:lpstr>
      <vt:lpstr>Our solution</vt:lpstr>
      <vt:lpstr>Our solution</vt:lpstr>
      <vt:lpstr>Make NPC aware!   </vt:lpstr>
      <vt:lpstr>Make NPC aware!   </vt:lpstr>
      <vt:lpstr>Make NPC aware!   </vt:lpstr>
      <vt:lpstr>Progressive Environment</vt:lpstr>
      <vt:lpstr>Progressive Environment</vt:lpstr>
      <vt:lpstr>Two part solution</vt:lpstr>
      <vt:lpstr>Extension to best games</vt:lpstr>
      <vt:lpstr>Future tune ups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Mateusz Jamróz</dc:creator>
  <cp:lastModifiedBy>Mateusz Jamróz</cp:lastModifiedBy>
  <cp:revision>9</cp:revision>
  <dcterms:created xsi:type="dcterms:W3CDTF">2025-03-22T22:14:11Z</dcterms:created>
  <dcterms:modified xsi:type="dcterms:W3CDTF">2025-03-23T09:47:29Z</dcterms:modified>
</cp:coreProperties>
</file>